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7" r:id="rId3"/>
    <p:sldId id="287" r:id="rId4"/>
    <p:sldId id="279" r:id="rId5"/>
    <p:sldId id="290" r:id="rId6"/>
    <p:sldId id="281" r:id="rId7"/>
    <p:sldId id="284" r:id="rId8"/>
    <p:sldId id="286" r:id="rId9"/>
    <p:sldId id="285" r:id="rId10"/>
    <p:sldId id="289" r:id="rId11"/>
    <p:sldId id="280" r:id="rId12"/>
    <p:sldId id="274" r:id="rId13"/>
    <p:sldId id="288" r:id="rId14"/>
    <p:sldId id="275" r:id="rId15"/>
    <p:sldId id="276" r:id="rId16"/>
    <p:sldId id="277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95"/>
  </p:normalViewPr>
  <p:slideViewPr>
    <p:cSldViewPr snapToGrid="0" snapToObjects="1">
      <p:cViewPr varScale="1">
        <p:scale>
          <a:sx n="90" d="100"/>
          <a:sy n="90" d="100"/>
        </p:scale>
        <p:origin x="232" y="60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oleObject" Target="file:////Users/jgoode/Desktop/data_analysis/project/visionzero/presentation/workbook.xlsx" TargetMode="Externa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4" Type="http://schemas.openxmlformats.org/officeDocument/2006/relationships/oleObject" Target="file:////Users/jgoode/Desktop/data_analysis/project/visionzero/presentation/workbook.xlsx" TargetMode="Externa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2016 NYC Traffic-Related</a:t>
            </a:r>
            <a:r>
              <a:rPr lang="en-US" baseline="0" dirty="0" smtClean="0"/>
              <a:t> Injuries (by Month and Type)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Sheet5!$D$12</c:f>
              <c:strCache>
                <c:ptCount val="1"/>
                <c:pt idx="0">
                  <c:v>Bike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Sheet5!$C$13:$C$24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Sheet5!$D$13:$D$24</c:f>
              <c:numCache>
                <c:formatCode>General</c:formatCode>
                <c:ptCount val="12"/>
                <c:pt idx="0">
                  <c:v>167.0</c:v>
                </c:pt>
                <c:pt idx="1">
                  <c:v>178.0</c:v>
                </c:pt>
                <c:pt idx="2">
                  <c:v>281.0</c:v>
                </c:pt>
                <c:pt idx="3">
                  <c:v>321.0</c:v>
                </c:pt>
                <c:pt idx="4">
                  <c:v>339.0</c:v>
                </c:pt>
                <c:pt idx="5">
                  <c:v>385.0</c:v>
                </c:pt>
                <c:pt idx="6">
                  <c:v>396.0</c:v>
                </c:pt>
                <c:pt idx="7">
                  <c:v>434.0</c:v>
                </c:pt>
                <c:pt idx="8">
                  <c:v>400.0</c:v>
                </c:pt>
                <c:pt idx="9">
                  <c:v>340.0</c:v>
                </c:pt>
                <c:pt idx="10">
                  <c:v>265.0</c:v>
                </c:pt>
                <c:pt idx="11">
                  <c:v>165.0</c:v>
                </c:pt>
              </c:numCache>
            </c:numRef>
          </c:val>
        </c:ser>
        <c:ser>
          <c:idx val="1"/>
          <c:order val="1"/>
          <c:tx>
            <c:strRef>
              <c:f>Sheet5!$E$12</c:f>
              <c:strCache>
                <c:ptCount val="1"/>
                <c:pt idx="0">
                  <c:v>Pedestrian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Sheet5!$C$13:$C$24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Sheet5!$E$13:$E$24</c:f>
              <c:numCache>
                <c:formatCode>General</c:formatCode>
                <c:ptCount val="12"/>
                <c:pt idx="0">
                  <c:v>897.0</c:v>
                </c:pt>
                <c:pt idx="1">
                  <c:v>965.0</c:v>
                </c:pt>
                <c:pt idx="2">
                  <c:v>810.0</c:v>
                </c:pt>
                <c:pt idx="3">
                  <c:v>791.0</c:v>
                </c:pt>
                <c:pt idx="4">
                  <c:v>698.0</c:v>
                </c:pt>
                <c:pt idx="5">
                  <c:v>614.0</c:v>
                </c:pt>
                <c:pt idx="6">
                  <c:v>579.0</c:v>
                </c:pt>
                <c:pt idx="7">
                  <c:v>579.0</c:v>
                </c:pt>
                <c:pt idx="8">
                  <c:v>616.0</c:v>
                </c:pt>
                <c:pt idx="9">
                  <c:v>790.0</c:v>
                </c:pt>
                <c:pt idx="10">
                  <c:v>866.0</c:v>
                </c:pt>
                <c:pt idx="11">
                  <c:v>777.0</c:v>
                </c:pt>
              </c:numCache>
            </c:numRef>
          </c:val>
        </c:ser>
        <c:ser>
          <c:idx val="2"/>
          <c:order val="2"/>
          <c:tx>
            <c:strRef>
              <c:f>Sheet5!$F$12</c:f>
              <c:strCache>
                <c:ptCount val="1"/>
                <c:pt idx="0">
                  <c:v>Vehicle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Sheet5!$C$13:$C$24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Sheet5!$F$13:$F$24</c:f>
              <c:numCache>
                <c:formatCode>General</c:formatCode>
                <c:ptCount val="12"/>
                <c:pt idx="0">
                  <c:v>2067.0</c:v>
                </c:pt>
                <c:pt idx="1">
                  <c:v>2045.0</c:v>
                </c:pt>
                <c:pt idx="2">
                  <c:v>2507.0</c:v>
                </c:pt>
                <c:pt idx="3">
                  <c:v>2798.0</c:v>
                </c:pt>
                <c:pt idx="4">
                  <c:v>2908.0</c:v>
                </c:pt>
                <c:pt idx="5">
                  <c:v>2501.0</c:v>
                </c:pt>
                <c:pt idx="6">
                  <c:v>2574.0</c:v>
                </c:pt>
                <c:pt idx="7">
                  <c:v>2403.0</c:v>
                </c:pt>
                <c:pt idx="8">
                  <c:v>2478.0</c:v>
                </c:pt>
                <c:pt idx="9">
                  <c:v>2161.0</c:v>
                </c:pt>
                <c:pt idx="10">
                  <c:v>2191.0</c:v>
                </c:pt>
                <c:pt idx="11">
                  <c:v>2180.0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862052704"/>
        <c:axId val="1808701168"/>
      </c:barChart>
      <c:catAx>
        <c:axId val="186205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8701168"/>
        <c:crosses val="autoZero"/>
        <c:auto val="1"/>
        <c:lblAlgn val="ctr"/>
        <c:lblOffset val="100"/>
        <c:noMultiLvlLbl val="0"/>
      </c:catAx>
      <c:valAx>
        <c:axId val="1808701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2052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NYC</a:t>
            </a:r>
            <a:r>
              <a:rPr lang="en-US" baseline="0"/>
              <a:t> Injuries (Monthly, by Type)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Sheet5!$D$12</c:f>
              <c:strCache>
                <c:ptCount val="1"/>
                <c:pt idx="0">
                  <c:v>Bike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Sheet5!$C$13:$C$24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Sheet5!$D$13:$D$24</c:f>
              <c:numCache>
                <c:formatCode>General</c:formatCode>
                <c:ptCount val="12"/>
                <c:pt idx="0">
                  <c:v>167.0</c:v>
                </c:pt>
                <c:pt idx="1">
                  <c:v>178.0</c:v>
                </c:pt>
                <c:pt idx="2">
                  <c:v>281.0</c:v>
                </c:pt>
                <c:pt idx="3">
                  <c:v>321.0</c:v>
                </c:pt>
                <c:pt idx="4">
                  <c:v>339.0</c:v>
                </c:pt>
                <c:pt idx="5">
                  <c:v>385.0</c:v>
                </c:pt>
                <c:pt idx="6">
                  <c:v>396.0</c:v>
                </c:pt>
                <c:pt idx="7">
                  <c:v>434.0</c:v>
                </c:pt>
                <c:pt idx="8">
                  <c:v>400.0</c:v>
                </c:pt>
                <c:pt idx="9">
                  <c:v>340.0</c:v>
                </c:pt>
                <c:pt idx="10">
                  <c:v>265.0</c:v>
                </c:pt>
                <c:pt idx="11">
                  <c:v>165.0</c:v>
                </c:pt>
              </c:numCache>
            </c:numRef>
          </c:val>
        </c:ser>
        <c:ser>
          <c:idx val="1"/>
          <c:order val="1"/>
          <c:tx>
            <c:strRef>
              <c:f>Sheet5!$E$12</c:f>
              <c:strCache>
                <c:ptCount val="1"/>
                <c:pt idx="0">
                  <c:v>Pedestrian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Sheet5!$C$13:$C$24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Sheet5!$E$13:$E$24</c:f>
              <c:numCache>
                <c:formatCode>General</c:formatCode>
                <c:ptCount val="12"/>
                <c:pt idx="0">
                  <c:v>897.0</c:v>
                </c:pt>
                <c:pt idx="1">
                  <c:v>965.0</c:v>
                </c:pt>
                <c:pt idx="2">
                  <c:v>810.0</c:v>
                </c:pt>
                <c:pt idx="3">
                  <c:v>791.0</c:v>
                </c:pt>
                <c:pt idx="4">
                  <c:v>698.0</c:v>
                </c:pt>
                <c:pt idx="5">
                  <c:v>614.0</c:v>
                </c:pt>
                <c:pt idx="6">
                  <c:v>579.0</c:v>
                </c:pt>
                <c:pt idx="7">
                  <c:v>579.0</c:v>
                </c:pt>
                <c:pt idx="8">
                  <c:v>616.0</c:v>
                </c:pt>
                <c:pt idx="9">
                  <c:v>790.0</c:v>
                </c:pt>
                <c:pt idx="10">
                  <c:v>866.0</c:v>
                </c:pt>
                <c:pt idx="11">
                  <c:v>777.0</c:v>
                </c:pt>
              </c:numCache>
            </c:numRef>
          </c:val>
        </c:ser>
        <c:ser>
          <c:idx val="2"/>
          <c:order val="2"/>
          <c:tx>
            <c:strRef>
              <c:f>Sheet5!$F$12</c:f>
              <c:strCache>
                <c:ptCount val="1"/>
                <c:pt idx="0">
                  <c:v>Vehicle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Sheet5!$C$13:$C$24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Sheet5!$F$13:$F$24</c:f>
              <c:numCache>
                <c:formatCode>General</c:formatCode>
                <c:ptCount val="12"/>
                <c:pt idx="0">
                  <c:v>2067.0</c:v>
                </c:pt>
                <c:pt idx="1">
                  <c:v>2045.0</c:v>
                </c:pt>
                <c:pt idx="2">
                  <c:v>2507.0</c:v>
                </c:pt>
                <c:pt idx="3">
                  <c:v>2798.0</c:v>
                </c:pt>
                <c:pt idx="4">
                  <c:v>2908.0</c:v>
                </c:pt>
                <c:pt idx="5">
                  <c:v>2501.0</c:v>
                </c:pt>
                <c:pt idx="6">
                  <c:v>2574.0</c:v>
                </c:pt>
                <c:pt idx="7">
                  <c:v>2403.0</c:v>
                </c:pt>
                <c:pt idx="8">
                  <c:v>2478.0</c:v>
                </c:pt>
                <c:pt idx="9">
                  <c:v>2161.0</c:v>
                </c:pt>
                <c:pt idx="10">
                  <c:v>2191.0</c:v>
                </c:pt>
                <c:pt idx="11">
                  <c:v>2180.0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860021792"/>
        <c:axId val="1859492288"/>
      </c:barChart>
      <c:catAx>
        <c:axId val="1860021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9492288"/>
        <c:crosses val="autoZero"/>
        <c:auto val="1"/>
        <c:lblAlgn val="ctr"/>
        <c:lblOffset val="100"/>
        <c:noMultiLvlLbl val="0"/>
      </c:catAx>
      <c:valAx>
        <c:axId val="185949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0021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AA56B-4098-DC40-ABF8-39B4C89FD567}" type="datetimeFigureOut">
              <a:rPr lang="en-US" smtClean="0"/>
              <a:t>5/27/18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6DF45-1346-7E48-95ED-83DAD2BB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3D1A-8564-FD48-BCFE-60410FE0AECB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5374" y="6356350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6B7356BC-FCC0-DA40-8531-B5B785E5BF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20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89" y="1506136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7D2A5-B159-1C42-ABDC-898580F3B6CE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99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54BE0-63A0-4841-AAC3-28CCBC1E7AEA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37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89" y="1506136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3593-6414-DA46-B0A5-F91A97A98276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6B7356BC-FCC0-DA40-8531-B5B785E5B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215153" y="1196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189822"/>
            <a:ext cx="12192000" cy="50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/>
          <a:srcRect b="17059"/>
          <a:stretch/>
        </p:blipFill>
        <p:spPr>
          <a:xfrm>
            <a:off x="10813937" y="516536"/>
            <a:ext cx="973351" cy="47189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12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D00A-861A-E445-A2D9-A02B8B729E5C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AE3D2-ADEA-2C44-A02B-2A93C4D1227A}" type="datetime1">
              <a:rPr lang="en-US" smtClean="0"/>
              <a:t>5/27/18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60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BA9A-E900-414E-A8F1-4A076DBC455B}" type="datetime1">
              <a:rPr lang="en-US" smtClean="0"/>
              <a:t>5/27/18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4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E0B2-49B8-5640-89AA-C1F6CC379D55}" type="datetime1">
              <a:rPr lang="en-US" smtClean="0"/>
              <a:t>5/27/18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52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C0A3B-E366-BE4A-ADF2-F49918F91E6A}" type="datetime1">
              <a:rPr lang="en-US" smtClean="0"/>
              <a:t>5/27/18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15DF0-D1B4-BF40-A2AB-2DCF03A9047A}" type="datetime1">
              <a:rPr lang="en-US" smtClean="0"/>
              <a:t>5/27/18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50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A936F-852D-A342-BD4E-1425FDF75262}" type="datetime1">
              <a:rPr lang="en-US" smtClean="0"/>
              <a:t>5/27/18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03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3FEE4-4C75-BB46-89BC-9598EB47C1C7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2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8040" y="4324010"/>
            <a:ext cx="10058401" cy="772425"/>
          </a:xfrm>
        </p:spPr>
        <p:txBody>
          <a:bodyPr>
            <a:noAutofit/>
          </a:bodyPr>
          <a:lstStyle/>
          <a:p>
            <a:r>
              <a:rPr lang="en-US" sz="4800" b="1" i="1" dirty="0"/>
              <a:t>Studying </a:t>
            </a:r>
            <a:r>
              <a:rPr lang="en-US" sz="4800" b="1" i="1" dirty="0" smtClean="0"/>
              <a:t>Street Safety in NYC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0576" y="1223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53235" y="5069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17059"/>
          <a:stretch/>
        </p:blipFill>
        <p:spPr>
          <a:xfrm>
            <a:off x="3915596" y="1832751"/>
            <a:ext cx="4432300" cy="21488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5590" y="5254207"/>
            <a:ext cx="5572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Jordan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Zandi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&amp; Jason Goode</a:t>
            </a:r>
          </a:p>
          <a:p>
            <a:pPr algn="ctr"/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Final Project, MPCS 53120</a:t>
            </a:r>
          </a:p>
          <a:p>
            <a:pPr algn="ctr"/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Due: 5/29/18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2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(</a:t>
            </a:r>
            <a:r>
              <a:rPr lang="en-US" dirty="0" err="1" smtClean="0"/>
              <a:t>GeoSpatial</a:t>
            </a:r>
            <a:r>
              <a:rPr lang="en-US" dirty="0" smtClean="0"/>
              <a:t>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7347064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http://www.nyc.gov/html/dot/assets/dot_logo_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27" y="3978082"/>
            <a:ext cx="12668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05402" y="1726086"/>
            <a:ext cx="2234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Base Map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1373" y="2408422"/>
            <a:ext cx="5042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Shapefile (.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shp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) of every street and intersection in NYC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~128,000 intersections (rows in our CSV)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89" y="1781619"/>
            <a:ext cx="1153263" cy="5572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31427" y="3863947"/>
            <a:ext cx="42906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Accident &amp; </a:t>
            </a:r>
            <a:r>
              <a:rPr lang="en-US" sz="2800" b="1" smtClean="0">
                <a:latin typeface="Arial" charset="0"/>
                <a:ea typeface="Arial" charset="0"/>
                <a:cs typeface="Arial" charset="0"/>
              </a:rPr>
              <a:t>Street Attribute Data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1373" y="4896027"/>
            <a:ext cx="50421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4 CSVs of fatality and injury data by month and type, with corresponding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lon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14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GeoJSONs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that define map locations of street attributes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924001" y="428679"/>
            <a:ext cx="645684" cy="584966"/>
            <a:chOff x="9815513" y="414636"/>
            <a:chExt cx="645684" cy="584966"/>
          </a:xfrm>
        </p:grpSpPr>
        <p:sp>
          <p:nvSpPr>
            <p:cNvPr id="16" name="Oval 15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56880" y="563670"/>
              <a:ext cx="539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072601" y="6435190"/>
            <a:ext cx="4136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EX: Leading Pedestrian Intervals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479" y="1406675"/>
            <a:ext cx="5596046" cy="49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9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(Predictors)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96402" y="7479210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z="2400" smtClean="0"/>
              <a:t>11</a:t>
            </a:fld>
            <a:endParaRPr lang="en-US" sz="2400" dirty="0"/>
          </a:p>
        </p:txBody>
      </p:sp>
      <p:sp>
        <p:nvSpPr>
          <p:cNvPr id="15" name="Oval 14"/>
          <p:cNvSpPr/>
          <p:nvPr/>
        </p:nvSpPr>
        <p:spPr>
          <a:xfrm>
            <a:off x="9844166" y="421048"/>
            <a:ext cx="668478" cy="66286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3864" y="1800596"/>
            <a:ext cx="458001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Arterial </a:t>
            </a:r>
            <a:r>
              <a:rPr lang="en-US" dirty="0"/>
              <a:t>Slow Zone program uses a combination of a lower speed limit, signal timing changes, distinctive signs and increased enforcement to improve safety on some of New York City's most high-crash corridors. </a:t>
            </a:r>
          </a:p>
        </p:txBody>
      </p:sp>
      <p:sp>
        <p:nvSpPr>
          <p:cNvPr id="5" name="Rectangle 4"/>
          <p:cNvSpPr/>
          <p:nvPr/>
        </p:nvSpPr>
        <p:spPr>
          <a:xfrm>
            <a:off x="711108" y="2761356"/>
            <a:ext cx="458001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Speed Humps </a:t>
            </a:r>
            <a:r>
              <a:rPr lang="en-US" dirty="0"/>
              <a:t>are a raised area of a roadway designed to reduce vehicle speeds. Dates reflect the first time a speed hump was installed at a location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11108" y="3850138"/>
            <a:ext cx="458001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The Safe Streets for Seniors program is an initiative aimed at increasing safety for older New Yorkers. </a:t>
            </a:r>
          </a:p>
        </p:txBody>
      </p:sp>
      <p:sp>
        <p:nvSpPr>
          <p:cNvPr id="7" name="Rectangle 6"/>
          <p:cNvSpPr/>
          <p:nvPr/>
        </p:nvSpPr>
        <p:spPr>
          <a:xfrm>
            <a:off x="734554" y="4754882"/>
            <a:ext cx="458001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The Neighborhood Slow Zone program is an application based program which takes a neighborhood area and reduces the speed limit to 20 mph</a:t>
            </a:r>
          </a:p>
        </p:txBody>
      </p:sp>
      <p:sp>
        <p:nvSpPr>
          <p:cNvPr id="8" name="Rectangle 7"/>
          <p:cNvSpPr/>
          <p:nvPr/>
        </p:nvSpPr>
        <p:spPr>
          <a:xfrm>
            <a:off x="711108" y="5949882"/>
            <a:ext cx="458001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Priority Corridors where the signal progression has been changed to match the 25 MPH speed limit.</a:t>
            </a:r>
          </a:p>
        </p:txBody>
      </p:sp>
      <p:sp>
        <p:nvSpPr>
          <p:cNvPr id="9" name="Rectangle 8"/>
          <p:cNvSpPr/>
          <p:nvPr/>
        </p:nvSpPr>
        <p:spPr>
          <a:xfrm>
            <a:off x="6725042" y="1699199"/>
            <a:ext cx="458001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Intersections where DOT installs traffic calming measures that guide drivers to turn left at a safer speed and angle, as well as increase visibility for pedestrians in the crosswalk.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0554" y="2790782"/>
            <a:ext cx="458001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Enhanced Crossings are marked high-visibility crosswalks on calm streets with low vehicle volumes and a strong pedestrian desire to cross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06395" y="4215768"/>
            <a:ext cx="458001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Intersections where DOT installs signals that show a walk sign for pedestrians before showing a green light to vehicle traffic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06395" y="5592559"/>
            <a:ext cx="458001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Street Improvement Projects (SIPs) (corridors and intersections) Safety-oriented engineering improvements that use multiple treatments (signals, markings, concrete </a:t>
            </a:r>
            <a:r>
              <a:rPr lang="en-US" dirty="0" err="1"/>
              <a:t>etc</a:t>
            </a:r>
            <a:r>
              <a:rPr lang="en-US" dirty="0"/>
              <a:t>) on both corridors and intersections</a:t>
            </a:r>
          </a:p>
        </p:txBody>
      </p:sp>
    </p:spTree>
    <p:extLst>
      <p:ext uri="{BB962C8B-B14F-4D97-AF65-F5344CB8AC3E}">
        <p14:creationId xmlns:p14="http://schemas.microsoft.com/office/powerpoint/2010/main" val="25267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Overview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6417408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z="1600" smtClean="0"/>
              <a:t>12</a:t>
            </a:fld>
            <a:endParaRPr lang="en-US" sz="1600"/>
          </a:p>
        </p:txBody>
      </p:sp>
      <p:sp>
        <p:nvSpPr>
          <p:cNvPr id="15" name="Oval 14"/>
          <p:cNvSpPr/>
          <p:nvPr/>
        </p:nvSpPr>
        <p:spPr>
          <a:xfrm>
            <a:off x="9844166" y="421048"/>
            <a:ext cx="668478" cy="66286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589" y="1890989"/>
            <a:ext cx="618392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Introduction: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Vision Zero is NYC’s primary policy initiative to reduce traffic-related injuries and fatalities. This include various street design, outreach, enforcement, legislation, and campaigns. 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Objective: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Study the relationship between NYCDOT’s street design safety measures and traffic-related injuries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Hypothesis: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NYCDOT’s traffic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safety initiatives (detailed below) have a statistically significant reductive impact on the odds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of fatality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and the incidence of injury.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15" y="2226821"/>
            <a:ext cx="5368229" cy="3791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65319" y="592001"/>
            <a:ext cx="8044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  <a:endParaRPr lang="en-US" sz="11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1183" y="5888369"/>
            <a:ext cx="4136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NYC Traffic Fatalities (Yearly)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629869"/>
              </p:ext>
            </p:extLst>
          </p:nvPr>
        </p:nvGraphicFramePr>
        <p:xfrm>
          <a:off x="4245764" y="4155098"/>
          <a:ext cx="7747977" cy="5254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620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Raw Data (Inputs)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7347064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021" y="1504263"/>
            <a:ext cx="5596046" cy="4947638"/>
          </a:xfrm>
          <a:prstGeom prst="rect">
            <a:avLst/>
          </a:prstGeom>
        </p:spPr>
      </p:pic>
      <p:pic>
        <p:nvPicPr>
          <p:cNvPr id="1026" name="Picture 2" descr="http://www.nyc.gov/html/dot/assets/dot_logo_we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27" y="3978082"/>
            <a:ext cx="12668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05402" y="1726086"/>
            <a:ext cx="2234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Base Map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1373" y="2408422"/>
            <a:ext cx="5042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Shapefile (.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shp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) of every street and intersection in NYC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~128,000 intersections (rows in our CSV)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89" y="1781619"/>
            <a:ext cx="1153263" cy="5572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31427" y="3863947"/>
            <a:ext cx="42906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Accident &amp; </a:t>
            </a:r>
            <a:r>
              <a:rPr lang="en-US" sz="2800" b="1" smtClean="0">
                <a:latin typeface="Arial" charset="0"/>
                <a:ea typeface="Arial" charset="0"/>
                <a:cs typeface="Arial" charset="0"/>
              </a:rPr>
              <a:t>Street Attribute Data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1373" y="4896027"/>
            <a:ext cx="50421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4 CSVs of fatality and injury data by month and type, with corresponding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lon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14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GeoJSONs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that define map locations of street attributes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924001" y="428679"/>
            <a:ext cx="645684" cy="584966"/>
            <a:chOff x="9815513" y="414636"/>
            <a:chExt cx="645684" cy="584966"/>
          </a:xfrm>
        </p:grpSpPr>
        <p:sp>
          <p:nvSpPr>
            <p:cNvPr id="16" name="Oval 15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56880" y="563670"/>
              <a:ext cx="539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072601" y="6527243"/>
            <a:ext cx="4136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EX: Leading Pedestrian Intervals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4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Methods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14</a:t>
            </a:fld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844166" y="421048"/>
            <a:ext cx="668478" cy="66286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99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Results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15</a:t>
            </a:fld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844166" y="421048"/>
            <a:ext cx="668478" cy="66286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2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Interpretation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16</a:t>
            </a:fld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844166" y="421048"/>
            <a:ext cx="668478" cy="66286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9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Key Takeaways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17</a:t>
            </a:fld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844166" y="421048"/>
            <a:ext cx="668478" cy="66286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70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Contents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39883" y="1379304"/>
            <a:ext cx="1626682" cy="148630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Overview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62327" y="2343270"/>
            <a:ext cx="1626682" cy="148630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Data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284771" y="3307236"/>
            <a:ext cx="1626682" cy="148630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Methods/Analysis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338494" y="5241557"/>
            <a:ext cx="1626682" cy="148630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807215" y="4271202"/>
            <a:ext cx="1626682" cy="14863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Results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80683" y="5815433"/>
            <a:ext cx="2124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Interpretation</a:t>
            </a:r>
            <a:endParaRPr lang="en-US" sz="1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Elbow Connector 15"/>
          <p:cNvCxnSpPr>
            <a:stCxn id="6" idx="4"/>
            <a:endCxn id="10" idx="2"/>
          </p:cNvCxnSpPr>
          <p:nvPr/>
        </p:nvCxnSpPr>
        <p:spPr>
          <a:xfrm rot="16200000" flipH="1">
            <a:off x="1797369" y="2121464"/>
            <a:ext cx="220813" cy="1709103"/>
          </a:xfrm>
          <a:prstGeom prst="bentConnector2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0" idx="4"/>
            <a:endCxn id="11" idx="2"/>
          </p:cNvCxnSpPr>
          <p:nvPr/>
        </p:nvCxnSpPr>
        <p:spPr>
          <a:xfrm rot="16200000" flipH="1">
            <a:off x="4319813" y="3085430"/>
            <a:ext cx="220813" cy="1709103"/>
          </a:xfrm>
          <a:prstGeom prst="bentConnector2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1" idx="4"/>
            <a:endCxn id="13" idx="2"/>
          </p:cNvCxnSpPr>
          <p:nvPr/>
        </p:nvCxnSpPr>
        <p:spPr>
          <a:xfrm rot="16200000" flipH="1">
            <a:off x="6842257" y="4049396"/>
            <a:ext cx="220813" cy="1709103"/>
          </a:xfrm>
          <a:prstGeom prst="bentConnector2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3" idx="4"/>
            <a:endCxn id="12" idx="2"/>
          </p:cNvCxnSpPr>
          <p:nvPr/>
        </p:nvCxnSpPr>
        <p:spPr>
          <a:xfrm rot="16200000" flipH="1">
            <a:off x="9365924" y="5012140"/>
            <a:ext cx="227202" cy="1717938"/>
          </a:xfrm>
          <a:prstGeom prst="bentConnector2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98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Overview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6417408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z="1600" smtClean="0"/>
              <a:t>3</a:t>
            </a:fld>
            <a:endParaRPr lang="en-US" sz="1600"/>
          </a:p>
        </p:txBody>
      </p:sp>
      <p:sp>
        <p:nvSpPr>
          <p:cNvPr id="15" name="Oval 14"/>
          <p:cNvSpPr/>
          <p:nvPr/>
        </p:nvSpPr>
        <p:spPr>
          <a:xfrm>
            <a:off x="9844166" y="421048"/>
            <a:ext cx="668478" cy="66286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0794" y="1263669"/>
            <a:ext cx="1175041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Introduction: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Vision Zero is NYC’s primary policy initiative to reduce traffic-related injuries and fatalities. This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includes street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design, outreach, enforcement, legislation, and campaigns. </a:t>
            </a:r>
            <a:r>
              <a:rPr lang="en-US" sz="3200" u="sng" dirty="0" smtClean="0">
                <a:latin typeface="Arial" charset="0"/>
                <a:ea typeface="Arial" charset="0"/>
                <a:cs typeface="Arial" charset="0"/>
              </a:rPr>
              <a:t>We are focused on street design</a:t>
            </a:r>
            <a:endParaRPr lang="en-US" sz="3200" u="sng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3200" u="sng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Objective: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Study the relationship between NYCDOT’s street design safety measures and traffic-related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injuries/fatalities</a:t>
            </a:r>
            <a:endParaRPr lang="en-US" sz="32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3200" b="1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Hypothesis: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NYCDOT’s traffic 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safety initiatives (detailed below) have a statistically significant reductive impact on the odds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of fatality 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and the incidence of injury.</a:t>
            </a:r>
          </a:p>
          <a:p>
            <a:pPr marL="342900" indent="-342900">
              <a:buFont typeface="Arial" charset="0"/>
              <a:buChar char="•"/>
            </a:pP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65319" y="592001"/>
            <a:ext cx="8044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  <a:endParaRPr lang="en-US" sz="11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6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(Accidents)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7347064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http://www.nyc.gov/html/dot/assets/dot_logo_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13" y="1525859"/>
            <a:ext cx="12668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5767" y="1641656"/>
            <a:ext cx="2234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b="1" smtClean="0">
                <a:latin typeface="Arial" charset="0"/>
                <a:ea typeface="Arial" charset="0"/>
                <a:cs typeface="Arial" charset="0"/>
              </a:rPr>
              <a:t>Source: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5767" y="2601362"/>
            <a:ext cx="42906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Description: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4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CSVs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of fatality and injury counts by month, year, and type.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Includes latitude and longitude coordinates of nearest intersection where accident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occured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924001" y="428679"/>
            <a:ext cx="645684" cy="584966"/>
            <a:chOff x="9815513" y="414636"/>
            <a:chExt cx="645684" cy="584966"/>
          </a:xfrm>
        </p:grpSpPr>
        <p:sp>
          <p:nvSpPr>
            <p:cNvPr id="16" name="Oval 15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56880" y="563670"/>
              <a:ext cx="539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414466"/>
              </p:ext>
            </p:extLst>
          </p:nvPr>
        </p:nvGraphicFramePr>
        <p:xfrm>
          <a:off x="5012070" y="1400443"/>
          <a:ext cx="7043615" cy="4342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052763" y="6083521"/>
            <a:ext cx="6086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41,466 injuries </a:t>
            </a:r>
            <a:r>
              <a:rPr lang="en-US" sz="2400" b="1" i="1" dirty="0" smtClean="0">
                <a:latin typeface="Arial" charset="0"/>
                <a:ea typeface="Arial" charset="0"/>
                <a:cs typeface="Arial" charset="0"/>
              </a:rPr>
              <a:t>occurred in NYC in 2016</a:t>
            </a:r>
            <a:endParaRPr lang="en-US" sz="24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95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(</a:t>
            </a:r>
            <a:r>
              <a:rPr lang="en-US" dirty="0" err="1" smtClean="0"/>
              <a:t>GeoSpatial</a:t>
            </a:r>
            <a:r>
              <a:rPr lang="en-US" dirty="0" smtClean="0"/>
              <a:t>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7347064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http://www.nyc.gov/html/dot/assets/dot_logo_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725" y="1688523"/>
            <a:ext cx="12668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1588" y="1869334"/>
            <a:ext cx="2234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Source: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588" y="2631334"/>
            <a:ext cx="50019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Description:</a:t>
            </a:r>
            <a:endParaRPr lang="en-US" sz="2400" b="1" dirty="0" smtClean="0">
              <a:latin typeface="Arial" charset="0"/>
              <a:ea typeface="Arial" charset="0"/>
              <a:cs typeface="Arial" charset="0"/>
            </a:endParaRPr>
          </a:p>
          <a:p>
            <a:pPr marL="342900" lvl="0" indent="-342900">
              <a:buFont typeface="Arial" charset="0"/>
              <a:buChar char="•"/>
              <a:defRPr/>
            </a:pPr>
            <a:r>
              <a:rPr lang="en-US" sz="2400" u="sng" dirty="0" err="1" smtClean="0">
                <a:latin typeface="Arial" charset="0"/>
                <a:ea typeface="Arial" charset="0"/>
                <a:cs typeface="Arial" charset="0"/>
              </a:rPr>
              <a:t>Basemap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Shapefile (.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shp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coordinates of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every street and intersection in NYC</a:t>
            </a:r>
          </a:p>
          <a:p>
            <a:pPr marL="342900" indent="-342900">
              <a:buFont typeface="Arial" charset="0"/>
              <a:buChar char="•"/>
              <a:defRPr/>
            </a:pPr>
            <a:r>
              <a:rPr lang="en-US" sz="2400" u="sng" dirty="0" smtClean="0">
                <a:latin typeface="Arial" charset="0"/>
                <a:ea typeface="Arial" charset="0"/>
                <a:cs typeface="Arial" charset="0"/>
              </a:rPr>
              <a:t>Street Attributes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: 14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GeoJSONs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that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map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locations of street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attributes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924001" y="428679"/>
            <a:ext cx="645684" cy="584966"/>
            <a:chOff x="9815513" y="414636"/>
            <a:chExt cx="645684" cy="584966"/>
          </a:xfrm>
        </p:grpSpPr>
        <p:sp>
          <p:nvSpPr>
            <p:cNvPr id="16" name="Oval 15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56880" y="563670"/>
              <a:ext cx="539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211" y="1737014"/>
            <a:ext cx="1356775" cy="6555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241" y="1474198"/>
            <a:ext cx="4497606" cy="397647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72601" y="5450671"/>
            <a:ext cx="4136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EX: Leading Pedestrian Intervals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40897" y="6167084"/>
            <a:ext cx="7989093" cy="59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b="1" i="1" dirty="0" smtClean="0">
                <a:latin typeface="Arial" charset="0"/>
                <a:ea typeface="Arial" charset="0"/>
                <a:cs typeface="Arial" charset="0"/>
              </a:rPr>
              <a:t>We recorded </a:t>
            </a:r>
            <a:r>
              <a:rPr lang="en-US" sz="28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128,000 intersections </a:t>
            </a:r>
            <a:r>
              <a:rPr lang="en-US" sz="2800" b="1" i="1" dirty="0" smtClean="0">
                <a:latin typeface="Arial" charset="0"/>
                <a:ea typeface="Arial" charset="0"/>
                <a:cs typeface="Arial" charset="0"/>
              </a:rPr>
              <a:t>in NYC</a:t>
            </a:r>
            <a:endParaRPr lang="en-US" sz="28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43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(Predictors &amp; Outcomes)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12137" y="6460199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3588" y="2034456"/>
            <a:ext cx="511624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Arterial Slow Zones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Enhanced Crossings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Leading Pedestrian Intervals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Street Improvement Corridors/Intersections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Left Turn Traffic Calming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Speed Humps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Safe Streets for Seniors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Neighborhood Slow Zone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Month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636" y="2389891"/>
            <a:ext cx="2073578" cy="20926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00458" y="6006630"/>
            <a:ext cx="3364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Cyclist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 Injuries / Fatalities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70"/>
          <a:stretch/>
        </p:blipFill>
        <p:spPr>
          <a:xfrm>
            <a:off x="9728693" y="2394250"/>
            <a:ext cx="1967795" cy="20926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506084" y="4692997"/>
            <a:ext cx="245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Leading Pedestrian Interval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133" y="2868775"/>
            <a:ext cx="2455641" cy="16163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38872" y="4633302"/>
            <a:ext cx="245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Slow Zones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9924001" y="428679"/>
            <a:ext cx="645684" cy="584966"/>
            <a:chOff x="9815513" y="414636"/>
            <a:chExt cx="645684" cy="584966"/>
          </a:xfrm>
        </p:grpSpPr>
        <p:sp>
          <p:nvSpPr>
            <p:cNvPr id="24" name="Oval 23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856880" y="563670"/>
              <a:ext cx="539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7" name="Triangle 26"/>
          <p:cNvSpPr/>
          <p:nvPr/>
        </p:nvSpPr>
        <p:spPr>
          <a:xfrm rot="10800000">
            <a:off x="1255970" y="5419475"/>
            <a:ext cx="9515475" cy="46758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242888" y="5290283"/>
            <a:ext cx="1161573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953800" y="5427419"/>
            <a:ext cx="223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Outcomes</a:t>
            </a:r>
            <a:endParaRPr lang="en-US" sz="2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59958" y="1445652"/>
            <a:ext cx="9523779" cy="335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886604" y="1415804"/>
            <a:ext cx="223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Predictors</a:t>
            </a:r>
            <a:endParaRPr lang="en-US" sz="2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912" y="5915168"/>
            <a:ext cx="834656" cy="83465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433" y="5990981"/>
            <a:ext cx="771681" cy="77168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953800" y="6070985"/>
            <a:ext cx="3364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Motor Vehicle 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Injuries / Fatalities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31556" y="6034186"/>
            <a:ext cx="3364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Pedestrian 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Injuries / Fatalities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7637" y="6006630"/>
            <a:ext cx="785547" cy="78554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171660" y="4651952"/>
            <a:ext cx="245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Enhanced Crossing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58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Wrangling </a:t>
            </a:r>
            <a:r>
              <a:rPr lang="en-US" dirty="0" err="1" smtClean="0"/>
              <a:t>GeoSpatial</a:t>
            </a:r>
            <a:r>
              <a:rPr lang="en-US" dirty="0" smtClean="0"/>
              <a:t> Data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7347064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7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69907" y="3745801"/>
            <a:ext cx="214688" cy="22444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43348" y="4066476"/>
            <a:ext cx="2071688" cy="171450"/>
          </a:xfrm>
          <a:prstGeom prst="line">
            <a:avLst/>
          </a:prstGeom>
          <a:ln w="762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nip Diagonal Corner Rectangle 10"/>
          <p:cNvSpPr/>
          <p:nvPr/>
        </p:nvSpPr>
        <p:spPr>
          <a:xfrm>
            <a:off x="10572741" y="3243843"/>
            <a:ext cx="1311503" cy="1228364"/>
          </a:xfrm>
          <a:prstGeom prst="snip2DiagRect">
            <a:avLst>
              <a:gd name="adj1" fmla="val 34419"/>
              <a:gd name="adj2" fmla="val 16667"/>
            </a:avLst>
          </a:prstGeom>
          <a:noFill/>
          <a:ln w="76200">
            <a:solidFill>
              <a:schemeClr val="accent2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4195" y="4251971"/>
            <a:ext cx="1678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Point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400" b="1" dirty="0" err="1" smtClean="0">
                <a:latin typeface="Arial" charset="0"/>
                <a:ea typeface="Arial" charset="0"/>
                <a:cs typeface="Arial" charset="0"/>
              </a:rPr>
              <a:t>x,y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1959" y="4472207"/>
            <a:ext cx="2244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b="1" smtClean="0">
                <a:latin typeface="Arial" charset="0"/>
                <a:ea typeface="Arial" charset="0"/>
                <a:cs typeface="Arial" charset="0"/>
              </a:rPr>
              <a:t>LineString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78405" y="4593785"/>
            <a:ext cx="2244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Polygon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979192" y="1815530"/>
            <a:ext cx="262192" cy="25615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420163" y="2217638"/>
            <a:ext cx="4051951" cy="13324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16200000">
            <a:off x="5136712" y="2833303"/>
            <a:ext cx="1308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smtClean="0">
                <a:latin typeface="Arial" charset="0"/>
                <a:ea typeface="Arial" charset="0"/>
                <a:cs typeface="Arial" charset="0"/>
              </a:rPr>
              <a:t>Lies on?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20170969">
            <a:off x="2534257" y="2424217"/>
            <a:ext cx="182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Equals?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110288" y="2301292"/>
            <a:ext cx="1" cy="16044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653353" y="2188559"/>
            <a:ext cx="3859291" cy="122928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301091">
            <a:off x="7852208" y="2390298"/>
            <a:ext cx="1988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smtClean="0">
                <a:latin typeface="Arial" charset="0"/>
                <a:ea typeface="Arial" charset="0"/>
                <a:cs typeface="Arial" charset="0"/>
              </a:rPr>
              <a:t>Lies within?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50604" y="1288344"/>
            <a:ext cx="276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Intersection </a:t>
            </a:r>
            <a:r>
              <a:rPr lang="en-US" sz="2400" b="1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400" b="1" dirty="0" err="1" smtClean="0">
                <a:latin typeface="Arial" charset="0"/>
                <a:ea typeface="Arial" charset="0"/>
                <a:cs typeface="Arial" charset="0"/>
              </a:rPr>
              <a:t>x,y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083347" y="4667470"/>
            <a:ext cx="3024691" cy="137981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04928" y="5154765"/>
            <a:ext cx="5360" cy="101162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107178" y="4771421"/>
            <a:ext cx="3291829" cy="121052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936233" y="6202840"/>
            <a:ext cx="423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Binary Classification (T/F)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0015864" y="438168"/>
            <a:ext cx="645684" cy="584966"/>
            <a:chOff x="9815513" y="414636"/>
            <a:chExt cx="645684" cy="584966"/>
          </a:xfrm>
        </p:grpSpPr>
        <p:sp>
          <p:nvSpPr>
            <p:cNvPr id="53" name="Oval 52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856880" y="563670"/>
              <a:ext cx="539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87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6" grpId="0"/>
      <p:bldP spid="17" grpId="0"/>
      <p:bldP spid="18" grpId="0"/>
      <p:bldP spid="19" grpId="0" animBg="1"/>
      <p:bldP spid="23" grpId="0"/>
      <p:bldP spid="25" grpId="0"/>
      <p:bldP spid="30" grpId="0"/>
      <p:bldP spid="31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Methods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7347064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8</a:t>
            </a:fld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9840188" y="428679"/>
            <a:ext cx="789811" cy="584966"/>
            <a:chOff x="9731700" y="414636"/>
            <a:chExt cx="789811" cy="584966"/>
          </a:xfrm>
        </p:grpSpPr>
        <p:sp>
          <p:nvSpPr>
            <p:cNvPr id="50" name="Oval 49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731700" y="549382"/>
              <a:ext cx="7898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Analysis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1589" y="1459759"/>
            <a:ext cx="50019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Multiple Logistic Regressions</a:t>
            </a:r>
          </a:p>
          <a:p>
            <a:pPr lvl="0">
              <a:defRPr/>
            </a:pPr>
            <a:endParaRPr lang="en-US" sz="2400" b="1" dirty="0" smtClean="0">
              <a:latin typeface="Arial" charset="0"/>
              <a:ea typeface="Arial" charset="0"/>
              <a:cs typeface="Arial" charset="0"/>
            </a:endParaRPr>
          </a:p>
          <a:p>
            <a:pPr lvl="0"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Decision Trees</a:t>
            </a:r>
          </a:p>
          <a:p>
            <a:pPr lvl="0">
              <a:defRPr/>
            </a:pPr>
            <a:endParaRPr lang="en-US" sz="2400" b="1" dirty="0">
              <a:latin typeface="Arial" charset="0"/>
              <a:ea typeface="Arial" charset="0"/>
              <a:cs typeface="Arial" charset="0"/>
            </a:endParaRPr>
          </a:p>
          <a:p>
            <a:pPr lvl="0"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10222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(Predictors)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96402" y="7479210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z="2400" smtClean="0"/>
              <a:t>9</a:t>
            </a:fld>
            <a:endParaRPr lang="en-US" sz="2400" dirty="0"/>
          </a:p>
        </p:txBody>
      </p:sp>
      <p:sp>
        <p:nvSpPr>
          <p:cNvPr id="15" name="Oval 14"/>
          <p:cNvSpPr/>
          <p:nvPr/>
        </p:nvSpPr>
        <p:spPr>
          <a:xfrm>
            <a:off x="9844166" y="421048"/>
            <a:ext cx="668478" cy="66286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2439" y="1986340"/>
            <a:ext cx="458001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/>
              <a:t>Arterial Slow Zones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739683" y="2947100"/>
            <a:ext cx="458001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/>
              <a:t>Speed </a:t>
            </a:r>
            <a:r>
              <a:rPr lang="en-US" sz="2800" b="1" dirty="0" smtClean="0"/>
              <a:t>Humps</a:t>
            </a:r>
            <a:endParaRPr lang="en-US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739683" y="4035882"/>
            <a:ext cx="458001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/>
              <a:t>Safe </a:t>
            </a:r>
            <a:r>
              <a:rPr lang="en-US" sz="2800" b="1" dirty="0"/>
              <a:t>Streets for </a:t>
            </a:r>
            <a:r>
              <a:rPr lang="en-US" sz="2800" b="1" dirty="0" smtClean="0"/>
              <a:t>Seniors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739682" y="5178138"/>
            <a:ext cx="458001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/>
              <a:t>The Neighborhood Slow </a:t>
            </a:r>
            <a:r>
              <a:rPr lang="en-US" sz="2800" b="1" dirty="0" smtClean="0"/>
              <a:t>Zone</a:t>
            </a:r>
            <a:endParaRPr lang="en-US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739681" y="6470800"/>
            <a:ext cx="458001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/>
              <a:t>Priority </a:t>
            </a:r>
            <a:r>
              <a:rPr lang="en-US" sz="2800" b="1" dirty="0" smtClean="0"/>
              <a:t>Corridors</a:t>
            </a:r>
            <a:endParaRPr lang="en-US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6878936" y="2045826"/>
            <a:ext cx="458001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/>
              <a:t>Left Turn Traffic Calming</a:t>
            </a:r>
            <a:endParaRPr lang="en-US" sz="2800" b="1" dirty="0"/>
          </a:p>
        </p:txBody>
      </p:sp>
      <p:sp>
        <p:nvSpPr>
          <p:cNvPr id="10" name="Rectangle 9"/>
          <p:cNvSpPr/>
          <p:nvPr/>
        </p:nvSpPr>
        <p:spPr>
          <a:xfrm>
            <a:off x="6878936" y="3138596"/>
            <a:ext cx="458001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/>
              <a:t>Enhanced </a:t>
            </a:r>
            <a:r>
              <a:rPr lang="en-US" sz="2800" b="1" smtClean="0"/>
              <a:t>Crossings</a:t>
            </a:r>
            <a:endParaRPr lang="en-US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6878936" y="4010938"/>
            <a:ext cx="458001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/>
              <a:t>Leading Pedestrian Intervals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6864648" y="5102585"/>
            <a:ext cx="4580015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/>
              <a:t>Street </a:t>
            </a:r>
            <a:r>
              <a:rPr lang="en-US" sz="2800" b="1"/>
              <a:t>Improvement </a:t>
            </a:r>
            <a:r>
              <a:rPr lang="en-US" sz="2800" b="1" smtClean="0"/>
              <a:t>Corridors</a:t>
            </a:r>
            <a:endParaRPr lang="en-US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6878936" y="6470800"/>
            <a:ext cx="458001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smtClean="0"/>
              <a:t>Month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5739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781</Words>
  <Application>Microsoft Macintosh PowerPoint</Application>
  <PresentationFormat>Widescreen</PresentationFormat>
  <Paragraphs>139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Calibri</vt:lpstr>
      <vt:lpstr>Arial</vt:lpstr>
      <vt:lpstr>Office Theme</vt:lpstr>
      <vt:lpstr>PowerPoint Presentation</vt:lpstr>
      <vt:lpstr>Contents</vt:lpstr>
      <vt:lpstr>Overview</vt:lpstr>
      <vt:lpstr>Data (Accidents)</vt:lpstr>
      <vt:lpstr>Data (GeoSpatial)</vt:lpstr>
      <vt:lpstr>Data (Predictors &amp; Outcomes)</vt:lpstr>
      <vt:lpstr>Wrangling GeoSpatial Data</vt:lpstr>
      <vt:lpstr>Methods</vt:lpstr>
      <vt:lpstr>Data (Predictors)</vt:lpstr>
      <vt:lpstr>Data (GeoSpatial)</vt:lpstr>
      <vt:lpstr>Data (Predictors)</vt:lpstr>
      <vt:lpstr>Overview</vt:lpstr>
      <vt:lpstr>Raw Data (Inputs)</vt:lpstr>
      <vt:lpstr>Methods</vt:lpstr>
      <vt:lpstr>Results</vt:lpstr>
      <vt:lpstr>Interpretation</vt:lpstr>
      <vt:lpstr>Key Takeaways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Goode</dc:creator>
  <cp:lastModifiedBy>Jason Goode</cp:lastModifiedBy>
  <cp:revision>38</cp:revision>
  <dcterms:created xsi:type="dcterms:W3CDTF">2018-05-25T20:21:40Z</dcterms:created>
  <dcterms:modified xsi:type="dcterms:W3CDTF">2018-05-27T19:46:14Z</dcterms:modified>
</cp:coreProperties>
</file>